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y="5143500" cx="9144000"/>
  <p:notesSz cx="6858000" cy="9144000"/>
  <p:embeddedFontLst>
    <p:embeddedFont>
      <p:font typeface="Raleway"/>
      <p:regular r:id="rId28"/>
      <p:bold r:id="rId29"/>
      <p:italic r:id="rId30"/>
      <p:boldItalic r:id="rId31"/>
    </p:embeddedFont>
    <p:embeddedFont>
      <p:font typeface="Raleway ExtraBold"/>
      <p:bold r:id="rId32"/>
      <p:boldItalic r:id="rId33"/>
    </p:embeddedFont>
    <p:embeddedFont>
      <p:font typeface="Raleway Light"/>
      <p:regular r:id="rId34"/>
      <p:bold r:id="rId35"/>
      <p:italic r:id="rId36"/>
      <p:boldItalic r:id="rId3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font" Target="fonts/Raleway-regular.fntdata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Raleway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Raleway-boldItalic.fntdata"/><Relationship Id="rId30" Type="http://schemas.openxmlformats.org/officeDocument/2006/relationships/font" Target="fonts/Raleway-italic.fntdata"/><Relationship Id="rId11" Type="http://schemas.openxmlformats.org/officeDocument/2006/relationships/slide" Target="slides/slide7.xml"/><Relationship Id="rId33" Type="http://schemas.openxmlformats.org/officeDocument/2006/relationships/font" Target="fonts/RalewayExtraBold-boldItalic.fntdata"/><Relationship Id="rId10" Type="http://schemas.openxmlformats.org/officeDocument/2006/relationships/slide" Target="slides/slide6.xml"/><Relationship Id="rId32" Type="http://schemas.openxmlformats.org/officeDocument/2006/relationships/font" Target="fonts/RalewayExtraBold-bold.fntdata"/><Relationship Id="rId13" Type="http://schemas.openxmlformats.org/officeDocument/2006/relationships/slide" Target="slides/slide9.xml"/><Relationship Id="rId35" Type="http://schemas.openxmlformats.org/officeDocument/2006/relationships/font" Target="fonts/RalewayLight-bold.fntdata"/><Relationship Id="rId12" Type="http://schemas.openxmlformats.org/officeDocument/2006/relationships/slide" Target="slides/slide8.xml"/><Relationship Id="rId34" Type="http://schemas.openxmlformats.org/officeDocument/2006/relationships/font" Target="fonts/RalewayLight-regular.fntdata"/><Relationship Id="rId15" Type="http://schemas.openxmlformats.org/officeDocument/2006/relationships/slide" Target="slides/slide11.xml"/><Relationship Id="rId37" Type="http://schemas.openxmlformats.org/officeDocument/2006/relationships/font" Target="fonts/RalewayLight-boldItalic.fntdata"/><Relationship Id="rId14" Type="http://schemas.openxmlformats.org/officeDocument/2006/relationships/slide" Target="slides/slide10.xml"/><Relationship Id="rId36" Type="http://schemas.openxmlformats.org/officeDocument/2006/relationships/font" Target="fonts/RalewayLight-italic.fntdata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35f391192_02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35f391192_0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f1beb792c9_0_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f1beb792c9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f1beb792c9_0_1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f1beb792c9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12d0d2c9e2_0_4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12d0d2c9e2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f1beb792c9_0_2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f1beb792c9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f1beb792c9_0_2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f1beb792c9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12d0d2c9e2_0_2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112d0d2c9e2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fc8696bcd4_0_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1fc8696bcd4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10280d02631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10280d0263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10280d02631_0_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10280d02631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112d0d2c9e2_0_4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112d0d2c9e2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532cfa289a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532cfa289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f5904de6a4_0_8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f5904de6a4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f1beb792c9_0_4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f1beb792c9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f1beb792c9_0_8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f1beb792c9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f1beb792c9_0_8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f1beb792c9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fc9d43857d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fc9d43857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f5aa5b8fc1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f5aa5b8fc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12d0d2c9e2_0_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12d0d2c9e2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f5904de6a4_1_1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f5904de6a4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f5904de6a4_0_2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f5904de6a4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12d0d2c9e2_0_1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12d0d2c9e2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f5904de6a4_0_3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f5904de6a4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bg>
      <p:bgPr>
        <a:solidFill>
          <a:srgbClr val="FFB600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90735" y="379877"/>
            <a:ext cx="8362529" cy="4383746"/>
          </a:xfrm>
          <a:custGeom>
            <a:rect b="b" l="l" r="r" t="t"/>
            <a:pathLst>
              <a:path extrusionOk="0" fill="none" h="149667" w="285508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cap="flat" cmpd="sng" w="19050">
            <a:solidFill>
              <a:srgbClr val="FFFFFF"/>
            </a:solidFill>
            <a:prstDash val="dot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685800" y="3287213"/>
            <a:ext cx="7772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colored">
  <p:cSld name="BLANK_1">
    <p:bg>
      <p:bgPr>
        <a:solidFill>
          <a:srgbClr val="FFB600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2" name="Google Shape;52;p11"/>
          <p:cNvSpPr/>
          <p:nvPr/>
        </p:nvSpPr>
        <p:spPr>
          <a:xfrm>
            <a:off x="390735" y="379877"/>
            <a:ext cx="8362529" cy="4383746"/>
          </a:xfrm>
          <a:custGeom>
            <a:rect b="b" l="l" r="r" t="t"/>
            <a:pathLst>
              <a:path extrusionOk="0" fill="none" h="149667" w="285508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cap="flat" cmpd="sng" w="19050">
            <a:solidFill>
              <a:srgbClr val="FFFFFF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1"/>
          <p:cNvSpPr txBox="1"/>
          <p:nvPr/>
        </p:nvSpPr>
        <p:spPr>
          <a:xfrm>
            <a:off x="7867625" y="9975"/>
            <a:ext cx="1276500" cy="132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bg>
      <p:bgPr>
        <a:solidFill>
          <a:srgbClr val="FFB600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>
            <a:off x="390735" y="379877"/>
            <a:ext cx="8362529" cy="4383746"/>
          </a:xfrm>
          <a:custGeom>
            <a:rect b="b" l="l" r="r" t="t"/>
            <a:pathLst>
              <a:path extrusionOk="0" fill="none" h="149667" w="285508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cap="flat" cmpd="sng" w="19050">
            <a:solidFill>
              <a:srgbClr val="434343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p3"/>
          <p:cNvSpPr txBox="1"/>
          <p:nvPr>
            <p:ph type="ctrTitle"/>
          </p:nvPr>
        </p:nvSpPr>
        <p:spPr>
          <a:xfrm>
            <a:off x="685800" y="2726342"/>
            <a:ext cx="7772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3"/>
          <p:cNvSpPr txBox="1"/>
          <p:nvPr>
            <p:ph idx="1" type="subTitle"/>
          </p:nvPr>
        </p:nvSpPr>
        <p:spPr>
          <a:xfrm>
            <a:off x="685800" y="3830653"/>
            <a:ext cx="7772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3000">
                <a:solidFill>
                  <a:srgbClr val="FFFFFF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bg>
      <p:bgPr>
        <a:solidFill>
          <a:srgbClr val="FFB600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/>
          <p:nvPr/>
        </p:nvSpPr>
        <p:spPr>
          <a:xfrm flipH="1">
            <a:off x="390735" y="379877"/>
            <a:ext cx="8362529" cy="4383746"/>
          </a:xfrm>
          <a:custGeom>
            <a:rect b="b" l="l" r="r" t="t"/>
            <a:pathLst>
              <a:path extrusionOk="0" fill="none" h="149667" w="285508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cap="flat" cmpd="sng" w="19050">
            <a:solidFill>
              <a:srgbClr val="434343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757200" y="2161800"/>
            <a:ext cx="5629800" cy="81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419100" lvl="0" marL="457200" rtl="0" algn="ctr">
              <a:spcBef>
                <a:spcPts val="600"/>
              </a:spcBef>
              <a:spcAft>
                <a:spcPts val="0"/>
              </a:spcAft>
              <a:buClr>
                <a:srgbClr val="434343"/>
              </a:buClr>
              <a:buSzPts val="3000"/>
              <a:buChar char="●"/>
              <a:defRPr i="1" sz="3000">
                <a:solidFill>
                  <a:srgbClr val="434343"/>
                </a:solidFill>
              </a:defRPr>
            </a:lvl1pPr>
            <a:lvl2pPr indent="-419100" lvl="1" marL="914400" rt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Char char="○"/>
              <a:defRPr i="1" sz="3000">
                <a:solidFill>
                  <a:srgbClr val="434343"/>
                </a:solidFill>
              </a:defRPr>
            </a:lvl2pPr>
            <a:lvl3pPr indent="-419100" lvl="2" marL="1371600" rt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Char char="■"/>
              <a:defRPr i="1" sz="3000">
                <a:solidFill>
                  <a:srgbClr val="434343"/>
                </a:solidFill>
              </a:defRPr>
            </a:lvl3pPr>
            <a:lvl4pPr indent="-419100" lvl="3" marL="1828800" rt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Char char="●"/>
              <a:defRPr i="1" sz="3000">
                <a:solidFill>
                  <a:srgbClr val="434343"/>
                </a:solidFill>
              </a:defRPr>
            </a:lvl4pPr>
            <a:lvl5pPr indent="-419100" lvl="4" marL="2286000" rt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Char char="○"/>
              <a:defRPr i="1" sz="3000">
                <a:solidFill>
                  <a:srgbClr val="434343"/>
                </a:solidFill>
              </a:defRPr>
            </a:lvl5pPr>
            <a:lvl6pPr indent="-419100" lvl="5" marL="2743200" rt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Char char="■"/>
              <a:defRPr i="1" sz="3000">
                <a:solidFill>
                  <a:srgbClr val="434343"/>
                </a:solidFill>
              </a:defRPr>
            </a:lvl6pPr>
            <a:lvl7pPr indent="-419100" lvl="6" marL="3200400" rt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Char char="●"/>
              <a:defRPr i="1" sz="3000">
                <a:solidFill>
                  <a:srgbClr val="434343"/>
                </a:solidFill>
              </a:defRPr>
            </a:lvl7pPr>
            <a:lvl8pPr indent="-419100" lvl="7" marL="3657600" rt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Char char="○"/>
              <a:defRPr i="1" sz="3000">
                <a:solidFill>
                  <a:srgbClr val="434343"/>
                </a:solidFill>
              </a:defRPr>
            </a:lvl8pPr>
            <a:lvl9pPr indent="-419100" lvl="8" marL="411480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Char char="■"/>
              <a:defRPr i="1" sz="3000">
                <a:solidFill>
                  <a:srgbClr val="434343"/>
                </a:solidFill>
              </a:defRPr>
            </a:lvl9pPr>
          </a:lstStyle>
          <a:p/>
        </p:txBody>
      </p:sp>
      <p:sp>
        <p:nvSpPr>
          <p:cNvPr id="19" name="Google Shape;19;p4"/>
          <p:cNvSpPr txBox="1"/>
          <p:nvPr/>
        </p:nvSpPr>
        <p:spPr>
          <a:xfrm>
            <a:off x="205550" y="75075"/>
            <a:ext cx="7995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“</a:t>
            </a:r>
            <a:endParaRPr b="1" sz="12000"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/>
          <p:nvPr/>
        </p:nvSpPr>
        <p:spPr>
          <a:xfrm>
            <a:off x="390735" y="379877"/>
            <a:ext cx="8362529" cy="4383746"/>
          </a:xfrm>
          <a:custGeom>
            <a:rect b="b" l="l" r="r" t="t"/>
            <a:pathLst>
              <a:path extrusionOk="0" fill="none" h="149667" w="285508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cap="flat" cmpd="sng" w="19050">
            <a:solidFill>
              <a:srgbClr val="0000FF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5"/>
          <p:cNvSpPr txBox="1"/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922000" y="1885951"/>
            <a:ext cx="6866100" cy="236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ts val="18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0000FF"/>
                </a:solidFill>
              </a:defRPr>
            </a:lvl1pPr>
            <a:lvl2pPr lvl="1">
              <a:buNone/>
              <a:defRPr>
                <a:solidFill>
                  <a:srgbClr val="0000FF"/>
                </a:solidFill>
              </a:defRPr>
            </a:lvl2pPr>
            <a:lvl3pPr lvl="2">
              <a:buNone/>
              <a:defRPr>
                <a:solidFill>
                  <a:srgbClr val="0000FF"/>
                </a:solidFill>
              </a:defRPr>
            </a:lvl3pPr>
            <a:lvl4pPr lvl="3">
              <a:buNone/>
              <a:defRPr>
                <a:solidFill>
                  <a:srgbClr val="0000FF"/>
                </a:solidFill>
              </a:defRPr>
            </a:lvl4pPr>
            <a:lvl5pPr lvl="4">
              <a:buNone/>
              <a:defRPr>
                <a:solidFill>
                  <a:srgbClr val="0000FF"/>
                </a:solidFill>
              </a:defRPr>
            </a:lvl5pPr>
            <a:lvl6pPr lvl="5">
              <a:buNone/>
              <a:defRPr>
                <a:solidFill>
                  <a:srgbClr val="0000FF"/>
                </a:solidFill>
              </a:defRPr>
            </a:lvl6pPr>
            <a:lvl7pPr lvl="6">
              <a:buNone/>
              <a:defRPr>
                <a:solidFill>
                  <a:srgbClr val="0000FF"/>
                </a:solidFill>
              </a:defRPr>
            </a:lvl7pPr>
            <a:lvl8pPr lvl="7">
              <a:buNone/>
              <a:defRPr>
                <a:solidFill>
                  <a:srgbClr val="0000FF"/>
                </a:solidFill>
              </a:defRPr>
            </a:lvl8pPr>
            <a:lvl9pPr lvl="8">
              <a:buNone/>
              <a:defRPr>
                <a:solidFill>
                  <a:srgbClr val="0000FF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/>
          <p:nvPr/>
        </p:nvSpPr>
        <p:spPr>
          <a:xfrm>
            <a:off x="390735" y="379877"/>
            <a:ext cx="8362529" cy="4383746"/>
          </a:xfrm>
          <a:custGeom>
            <a:rect b="b" l="l" r="r" t="t"/>
            <a:pathLst>
              <a:path extrusionOk="0" fill="none" h="149667" w="285508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cap="flat" cmpd="sng" w="19050">
            <a:solidFill>
              <a:srgbClr val="0000FF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28" name="Google Shape;28;p6"/>
          <p:cNvSpPr txBox="1"/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922000" y="1887378"/>
            <a:ext cx="3543300" cy="302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ts val="18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2" type="body"/>
          </p:nvPr>
        </p:nvSpPr>
        <p:spPr>
          <a:xfrm>
            <a:off x="4678687" y="1887378"/>
            <a:ext cx="3543300" cy="302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ts val="18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0000FF"/>
                </a:solidFill>
              </a:defRPr>
            </a:lvl1pPr>
            <a:lvl2pPr lvl="1">
              <a:buNone/>
              <a:defRPr>
                <a:solidFill>
                  <a:srgbClr val="0000FF"/>
                </a:solidFill>
              </a:defRPr>
            </a:lvl2pPr>
            <a:lvl3pPr lvl="2">
              <a:buNone/>
              <a:defRPr>
                <a:solidFill>
                  <a:srgbClr val="0000FF"/>
                </a:solidFill>
              </a:defRPr>
            </a:lvl3pPr>
            <a:lvl4pPr lvl="3">
              <a:buNone/>
              <a:defRPr>
                <a:solidFill>
                  <a:srgbClr val="0000FF"/>
                </a:solidFill>
              </a:defRPr>
            </a:lvl4pPr>
            <a:lvl5pPr lvl="4">
              <a:buNone/>
              <a:defRPr>
                <a:solidFill>
                  <a:srgbClr val="0000FF"/>
                </a:solidFill>
              </a:defRPr>
            </a:lvl5pPr>
            <a:lvl6pPr lvl="5">
              <a:buNone/>
              <a:defRPr>
                <a:solidFill>
                  <a:srgbClr val="0000FF"/>
                </a:solidFill>
              </a:defRPr>
            </a:lvl6pPr>
            <a:lvl7pPr lvl="6">
              <a:buNone/>
              <a:defRPr>
                <a:solidFill>
                  <a:srgbClr val="0000FF"/>
                </a:solidFill>
              </a:defRPr>
            </a:lvl7pPr>
            <a:lvl8pPr lvl="7">
              <a:buNone/>
              <a:defRPr>
                <a:solidFill>
                  <a:srgbClr val="0000FF"/>
                </a:solidFill>
              </a:defRPr>
            </a:lvl8pPr>
            <a:lvl9pPr lvl="8">
              <a:buNone/>
              <a:defRPr>
                <a:solidFill>
                  <a:srgbClr val="0000FF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/>
          <p:nvPr/>
        </p:nvSpPr>
        <p:spPr>
          <a:xfrm>
            <a:off x="390735" y="379877"/>
            <a:ext cx="8362529" cy="4383746"/>
          </a:xfrm>
          <a:custGeom>
            <a:rect b="b" l="l" r="r" t="t"/>
            <a:pathLst>
              <a:path extrusionOk="0" fill="none" h="149667" w="285508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cap="flat" cmpd="sng" w="19050">
            <a:solidFill>
              <a:srgbClr val="FFB6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7"/>
          <p:cNvSpPr txBox="1"/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922000" y="1930500"/>
            <a:ext cx="2332200" cy="291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3373778" y="1930500"/>
            <a:ext cx="2332200" cy="291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37" name="Google Shape;37;p7"/>
          <p:cNvSpPr txBox="1"/>
          <p:nvPr>
            <p:ph idx="3" type="body"/>
          </p:nvPr>
        </p:nvSpPr>
        <p:spPr>
          <a:xfrm>
            <a:off x="5825557" y="1930500"/>
            <a:ext cx="2332200" cy="291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0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/>
          <p:nvPr/>
        </p:nvSpPr>
        <p:spPr>
          <a:xfrm>
            <a:off x="390735" y="379877"/>
            <a:ext cx="8362529" cy="4383746"/>
          </a:xfrm>
          <a:custGeom>
            <a:rect b="b" l="l" r="r" t="t"/>
            <a:pathLst>
              <a:path extrusionOk="0" fill="none" h="149667" w="285508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cap="flat" cmpd="sng" w="19050">
            <a:solidFill>
              <a:srgbClr val="FFB6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8"/>
          <p:cNvSpPr txBox="1"/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2" type="sldNum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/>
          <p:nvPr/>
        </p:nvSpPr>
        <p:spPr>
          <a:xfrm>
            <a:off x="390735" y="379877"/>
            <a:ext cx="8362529" cy="4383746"/>
          </a:xfrm>
          <a:custGeom>
            <a:rect b="b" l="l" r="r" t="t"/>
            <a:pathLst>
              <a:path extrusionOk="0" fill="none" h="149667" w="285508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cap="flat" cmpd="sng" w="19050">
            <a:solidFill>
              <a:srgbClr val="FFB6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9"/>
          <p:cNvSpPr txBox="1"/>
          <p:nvPr>
            <p:ph idx="1" type="body"/>
          </p:nvPr>
        </p:nvSpPr>
        <p:spPr>
          <a:xfrm>
            <a:off x="457200" y="4253909"/>
            <a:ext cx="82296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ctr">
              <a:spcBef>
                <a:spcPts val="360"/>
              </a:spcBef>
              <a:spcAft>
                <a:spcPts val="0"/>
              </a:spcAft>
              <a:buSzPts val="1400"/>
              <a:buNone/>
              <a:defRPr sz="1400"/>
            </a:lvl1pPr>
          </a:lstStyle>
          <a:p/>
        </p:txBody>
      </p:sp>
      <p:sp>
        <p:nvSpPr>
          <p:cNvPr id="46" name="Google Shape;46;p9"/>
          <p:cNvSpPr txBox="1"/>
          <p:nvPr>
            <p:ph idx="12" type="sldNum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9" name="Google Shape;49;p10"/>
          <p:cNvSpPr/>
          <p:nvPr/>
        </p:nvSpPr>
        <p:spPr>
          <a:xfrm>
            <a:off x="390735" y="379877"/>
            <a:ext cx="8362529" cy="4383746"/>
          </a:xfrm>
          <a:custGeom>
            <a:rect b="b" l="l" r="r" t="t"/>
            <a:pathLst>
              <a:path extrusionOk="0" fill="none" h="149667" w="285508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cap="flat" cmpd="sng" w="19050">
            <a:solidFill>
              <a:srgbClr val="0000FF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22000" y="1885951"/>
            <a:ext cx="6866100" cy="236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Clr>
                <a:srgbClr val="FFB600"/>
              </a:buClr>
              <a:buSzPts val="1800"/>
              <a:buFont typeface="Raleway Light"/>
              <a:buChar char="●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Font typeface="Raleway Light"/>
              <a:buChar char="○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Font typeface="Raleway Light"/>
              <a:buChar char="■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●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○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■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●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○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■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lvl="1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lvl="2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lvl="3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lvl="4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lvl="5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lvl="6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lvl="7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lvl="8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5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5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lin ang="5400012" scaled="0"/>
        </a:gra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type="ctrTitle"/>
          </p:nvPr>
        </p:nvSpPr>
        <p:spPr>
          <a:xfrm>
            <a:off x="685800" y="1251202"/>
            <a:ext cx="7772400" cy="151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M7/M8 - Project 3</a:t>
            </a:r>
            <a:endParaRPr/>
          </a:p>
        </p:txBody>
      </p:sp>
      <p:sp>
        <p:nvSpPr>
          <p:cNvPr id="59" name="Google Shape;59;p12"/>
          <p:cNvSpPr txBox="1"/>
          <p:nvPr>
            <p:ph idx="1" type="subTitle"/>
          </p:nvPr>
        </p:nvSpPr>
        <p:spPr>
          <a:xfrm>
            <a:off x="685800" y="3830653"/>
            <a:ext cx="7772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Raleway"/>
                <a:ea typeface="Raleway"/>
                <a:cs typeface="Raleway"/>
                <a:sym typeface="Raleway"/>
              </a:rPr>
              <a:t>Maps Application</a:t>
            </a:r>
            <a:endParaRPr b="1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60" name="Google Shape;60;p12"/>
          <p:cNvSpPr txBox="1"/>
          <p:nvPr/>
        </p:nvSpPr>
        <p:spPr>
          <a:xfrm>
            <a:off x="7811325" y="0"/>
            <a:ext cx="960900" cy="139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600">
              <a:solidFill>
                <a:srgbClr val="434343"/>
              </a:solidFill>
              <a:latin typeface="Raleway ExtraBold"/>
              <a:ea typeface="Raleway ExtraBold"/>
              <a:cs typeface="Raleway ExtraBold"/>
              <a:sym typeface="Raleway ExtraBold"/>
            </a:endParaRPr>
          </a:p>
        </p:txBody>
      </p:sp>
      <p:pic>
        <p:nvPicPr>
          <p:cNvPr id="61" name="Google Shape;61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92800" y="0"/>
            <a:ext cx="1251200" cy="125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/>
          <p:nvPr>
            <p:ph type="title"/>
          </p:nvPr>
        </p:nvSpPr>
        <p:spPr>
          <a:xfrm>
            <a:off x="617200" y="434575"/>
            <a:ext cx="6866100" cy="85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MVP</a:t>
            </a:r>
            <a:endParaRPr sz="3400">
              <a:solidFill>
                <a:srgbClr val="0000FF"/>
              </a:solidFill>
            </a:endParaRPr>
          </a:p>
        </p:txBody>
      </p:sp>
      <p:sp>
        <p:nvSpPr>
          <p:cNvPr id="135" name="Google Shape;135;p21"/>
          <p:cNvSpPr txBox="1"/>
          <p:nvPr>
            <p:ph idx="12" type="sldNum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36" name="Google Shape;13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92800" y="0"/>
            <a:ext cx="1251200" cy="1251200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21"/>
          <p:cNvSpPr txBox="1"/>
          <p:nvPr/>
        </p:nvSpPr>
        <p:spPr>
          <a:xfrm>
            <a:off x="693400" y="1320625"/>
            <a:ext cx="7713600" cy="32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ts val="1900"/>
              <a:buFont typeface="Raleway"/>
              <a:buChar char="●"/>
            </a:pPr>
            <a:r>
              <a:rPr b="1" lang="en" sz="1900">
                <a:solidFill>
                  <a:srgbClr val="666666"/>
                </a:solidFill>
                <a:latin typeface="Raleway"/>
                <a:ea typeface="Raleway"/>
                <a:cs typeface="Raleway"/>
                <a:sym typeface="Raleway"/>
              </a:rPr>
              <a:t>Generals:</a:t>
            </a:r>
            <a:endParaRPr b="1" sz="1900">
              <a:solidFill>
                <a:srgbClr val="666666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92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900"/>
              <a:buFont typeface="Raleway Light"/>
              <a:buChar char="○"/>
            </a:pPr>
            <a:r>
              <a:rPr lang="en" sz="19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rPr>
              <a:t>L’aplicació ha de seguir l’arquitectura MVVM.</a:t>
            </a:r>
            <a:endParaRPr sz="19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492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900"/>
              <a:buFont typeface="Raleway Light"/>
              <a:buChar char="○"/>
            </a:pPr>
            <a:r>
              <a:rPr lang="en" sz="19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rPr>
              <a:t>L’aplicació ha de contenir una única activity on es mostraran els fragments de cada apartat</a:t>
            </a:r>
            <a:r>
              <a:rPr lang="en" sz="19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rPr>
              <a:t>.</a:t>
            </a:r>
            <a:endParaRPr sz="19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492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900"/>
              <a:buFont typeface="Raleway Light"/>
              <a:buChar char="○"/>
            </a:pPr>
            <a:r>
              <a:rPr lang="en" sz="19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rPr>
              <a:t>L’aplicació ha de tenir una launch screen.</a:t>
            </a:r>
            <a:endParaRPr sz="19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492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900"/>
              <a:buFont typeface="Raleway Light"/>
              <a:buChar char="○"/>
            </a:pPr>
            <a:r>
              <a:rPr lang="en" sz="19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rPr>
              <a:t>La navegació entre els fragments es farà mitjançant Navigation Component.</a:t>
            </a:r>
            <a:endParaRPr sz="1900">
              <a:solidFill>
                <a:schemeClr val="dk2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492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Raleway Light"/>
              <a:buChar char="○"/>
            </a:pPr>
            <a:r>
              <a:rPr lang="en" sz="1900">
                <a:solidFill>
                  <a:schemeClr val="dk2"/>
                </a:solidFill>
                <a:latin typeface="Raleway Light"/>
                <a:ea typeface="Raleway Light"/>
                <a:cs typeface="Raleway Light"/>
                <a:sym typeface="Raleway Light"/>
              </a:rPr>
              <a:t>L’aplicació ha de tenir un Navigation Drawer des d’on es podrà accedir a diverses funcionalitats.</a:t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2"/>
          <p:cNvSpPr txBox="1"/>
          <p:nvPr>
            <p:ph type="title"/>
          </p:nvPr>
        </p:nvSpPr>
        <p:spPr>
          <a:xfrm>
            <a:off x="617200" y="434575"/>
            <a:ext cx="6866100" cy="85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MVP</a:t>
            </a:r>
            <a:endParaRPr sz="3400"/>
          </a:p>
        </p:txBody>
      </p:sp>
      <p:sp>
        <p:nvSpPr>
          <p:cNvPr id="143" name="Google Shape;143;p22"/>
          <p:cNvSpPr txBox="1"/>
          <p:nvPr>
            <p:ph idx="12" type="sldNum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44" name="Google Shape;14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92800" y="0"/>
            <a:ext cx="1251200" cy="1251200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22"/>
          <p:cNvSpPr txBox="1"/>
          <p:nvPr/>
        </p:nvSpPr>
        <p:spPr>
          <a:xfrm>
            <a:off x="693400" y="1320625"/>
            <a:ext cx="7713600" cy="32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900">
              <a:solidFill>
                <a:srgbClr val="666666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925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ts val="1900"/>
              <a:buFont typeface="Raleway"/>
              <a:buChar char="●"/>
            </a:pPr>
            <a:r>
              <a:rPr b="1" lang="en" sz="1900">
                <a:solidFill>
                  <a:srgbClr val="666666"/>
                </a:solidFill>
                <a:latin typeface="Raleway"/>
                <a:ea typeface="Raleway"/>
                <a:cs typeface="Raleway"/>
                <a:sym typeface="Raleway"/>
              </a:rPr>
              <a:t>Look &amp; feel</a:t>
            </a:r>
            <a:r>
              <a:rPr b="1" lang="en" sz="1900">
                <a:solidFill>
                  <a:srgbClr val="666666"/>
                </a:solidFill>
                <a:latin typeface="Raleway"/>
                <a:ea typeface="Raleway"/>
                <a:cs typeface="Raleway"/>
                <a:sym typeface="Raleway"/>
              </a:rPr>
              <a:t>:</a:t>
            </a:r>
            <a:endParaRPr b="1" sz="1900">
              <a:solidFill>
                <a:srgbClr val="666666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92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900"/>
              <a:buFont typeface="Raleway Light"/>
              <a:buChar char="○"/>
            </a:pPr>
            <a:r>
              <a:rPr lang="en" sz="19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rPr>
              <a:t>L’aplicació ha de seguir</a:t>
            </a:r>
            <a:r>
              <a:rPr lang="en" sz="19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rPr>
              <a:t> un estil únic a tots els seus fragments, buttons, icons, images…</a:t>
            </a:r>
            <a:endParaRPr sz="19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492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Raleway Light"/>
              <a:buChar char="○"/>
            </a:pPr>
            <a:r>
              <a:rPr lang="en" sz="1900">
                <a:solidFill>
                  <a:schemeClr val="dk2"/>
                </a:solidFill>
                <a:latin typeface="Raleway Light"/>
                <a:ea typeface="Raleway Light"/>
                <a:cs typeface="Raleway Light"/>
                <a:sym typeface="Raleway Light"/>
              </a:rPr>
              <a:t>L’aplicació ha de tenir</a:t>
            </a:r>
            <a:r>
              <a:rPr lang="en" sz="1900">
                <a:solidFill>
                  <a:schemeClr val="dk2"/>
                </a:solidFill>
                <a:latin typeface="Raleway Light"/>
                <a:ea typeface="Raleway Light"/>
                <a:cs typeface="Raleway Light"/>
                <a:sym typeface="Raleway Light"/>
              </a:rPr>
              <a:t> una imatge de marca acord a la temàtica seleccionada.</a:t>
            </a:r>
            <a:endParaRPr sz="1900">
              <a:solidFill>
                <a:schemeClr val="dk2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2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3"/>
          <p:cNvSpPr txBox="1"/>
          <p:nvPr>
            <p:ph type="title"/>
          </p:nvPr>
        </p:nvSpPr>
        <p:spPr>
          <a:xfrm>
            <a:off x="617200" y="434575"/>
            <a:ext cx="6866100" cy="85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MVP</a:t>
            </a:r>
            <a:endParaRPr sz="3400"/>
          </a:p>
        </p:txBody>
      </p:sp>
      <p:sp>
        <p:nvSpPr>
          <p:cNvPr id="151" name="Google Shape;151;p23"/>
          <p:cNvSpPr txBox="1"/>
          <p:nvPr>
            <p:ph idx="12" type="sldNum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52" name="Google Shape;152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92800" y="0"/>
            <a:ext cx="1251200" cy="125120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23"/>
          <p:cNvSpPr txBox="1"/>
          <p:nvPr/>
        </p:nvSpPr>
        <p:spPr>
          <a:xfrm>
            <a:off x="693400" y="1320625"/>
            <a:ext cx="7713600" cy="32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ts val="1900"/>
              <a:buFont typeface="Raleway"/>
              <a:buChar char="●"/>
            </a:pPr>
            <a:r>
              <a:rPr b="1" lang="en" sz="1900">
                <a:solidFill>
                  <a:srgbClr val="666666"/>
                </a:solidFill>
                <a:latin typeface="Raleway"/>
                <a:ea typeface="Raleway"/>
                <a:cs typeface="Raleway"/>
                <a:sym typeface="Raleway"/>
              </a:rPr>
              <a:t>Marker List screen:</a:t>
            </a:r>
            <a:endParaRPr b="1" sz="1900">
              <a:solidFill>
                <a:srgbClr val="666666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92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Raleway Light"/>
              <a:buChar char="○"/>
            </a:pPr>
            <a:r>
              <a:rPr lang="en" sz="1900">
                <a:solidFill>
                  <a:schemeClr val="dk2"/>
                </a:solidFill>
                <a:latin typeface="Raleway Light"/>
                <a:ea typeface="Raleway Light"/>
                <a:cs typeface="Raleway Light"/>
                <a:sym typeface="Raleway Light"/>
              </a:rPr>
              <a:t>L’aplicació mostrarà un RecyclerView amb tota la informació retornada per la base de dades.</a:t>
            </a:r>
            <a:endParaRPr sz="1900">
              <a:solidFill>
                <a:schemeClr val="dk2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492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Raleway Light"/>
              <a:buChar char="○"/>
            </a:pPr>
            <a:r>
              <a:rPr lang="en" sz="1900">
                <a:solidFill>
                  <a:schemeClr val="dk2"/>
                </a:solidFill>
                <a:latin typeface="Raleway Light"/>
                <a:ea typeface="Raleway Light"/>
                <a:cs typeface="Raleway Light"/>
                <a:sym typeface="Raleway Light"/>
              </a:rPr>
              <a:t>Els elements del llistat es podràn clicar per mostrar la seva informació en detall.</a:t>
            </a:r>
            <a:endParaRPr sz="1900">
              <a:solidFill>
                <a:schemeClr val="dk2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492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Raleway Light"/>
              <a:buChar char="○"/>
            </a:pPr>
            <a:r>
              <a:rPr lang="en" sz="1900">
                <a:solidFill>
                  <a:schemeClr val="dk2"/>
                </a:solidFill>
                <a:latin typeface="Raleway Light"/>
                <a:ea typeface="Raleway Light"/>
                <a:cs typeface="Raleway Light"/>
                <a:sym typeface="Raleway Light"/>
              </a:rPr>
              <a:t>Des del llistat podrem accedir a un fragment d’edició dels ítems.</a:t>
            </a:r>
            <a:endParaRPr sz="1900">
              <a:solidFill>
                <a:schemeClr val="dk2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2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4"/>
          <p:cNvSpPr txBox="1"/>
          <p:nvPr>
            <p:ph type="title"/>
          </p:nvPr>
        </p:nvSpPr>
        <p:spPr>
          <a:xfrm>
            <a:off x="617200" y="434575"/>
            <a:ext cx="6866100" cy="85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MVP</a:t>
            </a:r>
            <a:endParaRPr sz="3400"/>
          </a:p>
        </p:txBody>
      </p:sp>
      <p:sp>
        <p:nvSpPr>
          <p:cNvPr id="159" name="Google Shape;159;p24"/>
          <p:cNvSpPr txBox="1"/>
          <p:nvPr>
            <p:ph idx="12" type="sldNum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60" name="Google Shape;160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92800" y="0"/>
            <a:ext cx="1251200" cy="125120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24"/>
          <p:cNvSpPr txBox="1"/>
          <p:nvPr/>
        </p:nvSpPr>
        <p:spPr>
          <a:xfrm>
            <a:off x="693400" y="1320625"/>
            <a:ext cx="7713600" cy="32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ts val="1900"/>
              <a:buFont typeface="Raleway"/>
              <a:buChar char="●"/>
            </a:pPr>
            <a:r>
              <a:rPr b="1" lang="en" sz="1900">
                <a:solidFill>
                  <a:srgbClr val="666666"/>
                </a:solidFill>
                <a:latin typeface="Raleway"/>
                <a:ea typeface="Raleway"/>
                <a:cs typeface="Raleway"/>
                <a:sym typeface="Raleway"/>
              </a:rPr>
              <a:t>Google Maps</a:t>
            </a:r>
            <a:r>
              <a:rPr b="1" lang="en" sz="1900">
                <a:solidFill>
                  <a:srgbClr val="666666"/>
                </a:solidFill>
                <a:latin typeface="Raleway"/>
                <a:ea typeface="Raleway"/>
                <a:cs typeface="Raleway"/>
                <a:sym typeface="Raleway"/>
              </a:rPr>
              <a:t>:</a:t>
            </a:r>
            <a:endParaRPr b="1" sz="1900">
              <a:solidFill>
                <a:srgbClr val="666666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92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Raleway Light"/>
              <a:buChar char="○"/>
            </a:pPr>
            <a:r>
              <a:rPr lang="en" sz="1900">
                <a:solidFill>
                  <a:schemeClr val="dk2"/>
                </a:solidFill>
                <a:latin typeface="Raleway Light"/>
                <a:ea typeface="Raleway Light"/>
                <a:cs typeface="Raleway Light"/>
                <a:sym typeface="Raleway Light"/>
              </a:rPr>
              <a:t>L’aplicació tindrà un fragment que mostrarà un mapa des de la ubicació actual de l’usuari</a:t>
            </a:r>
            <a:r>
              <a:rPr lang="en" sz="1900">
                <a:solidFill>
                  <a:schemeClr val="dk2"/>
                </a:solidFill>
                <a:latin typeface="Raleway Light"/>
                <a:ea typeface="Raleway Light"/>
                <a:cs typeface="Raleway Light"/>
                <a:sym typeface="Raleway Light"/>
              </a:rPr>
              <a:t>.</a:t>
            </a:r>
            <a:endParaRPr sz="1900">
              <a:solidFill>
                <a:schemeClr val="dk2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492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Raleway Light"/>
              <a:buChar char="○"/>
            </a:pPr>
            <a:r>
              <a:rPr lang="en" sz="1900">
                <a:solidFill>
                  <a:schemeClr val="dk2"/>
                </a:solidFill>
                <a:latin typeface="Raleway Light"/>
                <a:ea typeface="Raleway Light"/>
                <a:cs typeface="Raleway Light"/>
                <a:sym typeface="Raleway Light"/>
              </a:rPr>
              <a:t>Al mapa es mostraran els marcadors provinents de la base de dades. Aquests marcadors seran clicables i mostraran la informació de cadascún.</a:t>
            </a:r>
            <a:endParaRPr sz="1900">
              <a:solidFill>
                <a:schemeClr val="dk2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492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Raleway Light"/>
              <a:buChar char="○"/>
            </a:pPr>
            <a:r>
              <a:rPr lang="en" sz="1900">
                <a:solidFill>
                  <a:schemeClr val="dk2"/>
                </a:solidFill>
                <a:latin typeface="Raleway Light"/>
                <a:ea typeface="Raleway Light"/>
                <a:cs typeface="Raleway Light"/>
                <a:sym typeface="Raleway Light"/>
              </a:rPr>
              <a:t>Des del mapa es podran afegir nous marcadors.</a:t>
            </a:r>
            <a:endParaRPr sz="1900">
              <a:solidFill>
                <a:schemeClr val="dk2"/>
              </a:solidFill>
              <a:latin typeface="Raleway Light"/>
              <a:ea typeface="Raleway Light"/>
              <a:cs typeface="Raleway Light"/>
              <a:sym typeface="Raleway Ligh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5"/>
          <p:cNvSpPr txBox="1"/>
          <p:nvPr>
            <p:ph type="title"/>
          </p:nvPr>
        </p:nvSpPr>
        <p:spPr>
          <a:xfrm>
            <a:off x="617200" y="434575"/>
            <a:ext cx="6866100" cy="85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MVP</a:t>
            </a:r>
            <a:endParaRPr sz="3400"/>
          </a:p>
        </p:txBody>
      </p:sp>
      <p:sp>
        <p:nvSpPr>
          <p:cNvPr id="167" name="Google Shape;167;p25"/>
          <p:cNvSpPr txBox="1"/>
          <p:nvPr>
            <p:ph idx="12" type="sldNum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68" name="Google Shape;168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92800" y="0"/>
            <a:ext cx="1251200" cy="1251200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25"/>
          <p:cNvSpPr txBox="1"/>
          <p:nvPr/>
        </p:nvSpPr>
        <p:spPr>
          <a:xfrm>
            <a:off x="693400" y="1320625"/>
            <a:ext cx="7713600" cy="32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ts val="1900"/>
              <a:buFont typeface="Raleway"/>
              <a:buChar char="●"/>
            </a:pPr>
            <a:r>
              <a:rPr b="1" lang="en" sz="19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Add marker screen:</a:t>
            </a:r>
            <a:endParaRPr b="1" sz="1900">
              <a:solidFill>
                <a:schemeClr val="dk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92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Raleway Light"/>
              <a:buChar char="○"/>
            </a:pPr>
            <a:r>
              <a:rPr lang="en" sz="1900">
                <a:solidFill>
                  <a:schemeClr val="dk2"/>
                </a:solidFill>
                <a:latin typeface="Raleway Light"/>
                <a:ea typeface="Raleway Light"/>
                <a:cs typeface="Raleway Light"/>
                <a:sym typeface="Raleway Light"/>
              </a:rPr>
              <a:t>L’aplicació tindrà un formulari des d’on podrem introduir les dades per afegir nous marcadors.</a:t>
            </a:r>
            <a:endParaRPr sz="1900">
              <a:solidFill>
                <a:schemeClr val="dk2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492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Raleway Light"/>
              <a:buChar char="○"/>
            </a:pPr>
            <a:r>
              <a:rPr lang="en" sz="1900">
                <a:solidFill>
                  <a:schemeClr val="dk2"/>
                </a:solidFill>
                <a:latin typeface="Raleway Light"/>
                <a:ea typeface="Raleway Light"/>
                <a:cs typeface="Raleway Light"/>
                <a:sym typeface="Raleway Light"/>
              </a:rPr>
              <a:t>Des d’aquest formulari podrem accedir a la càmera del dispositiu o a la galeria d’imatges per adjuntar una foto al nou marcador a crear.</a:t>
            </a:r>
            <a:endParaRPr sz="1900">
              <a:solidFill>
                <a:schemeClr val="dk2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492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Raleway Light"/>
              <a:buChar char="○"/>
            </a:pPr>
            <a:r>
              <a:rPr lang="en" sz="1900">
                <a:solidFill>
                  <a:schemeClr val="dk2"/>
                </a:solidFill>
                <a:latin typeface="Raleway Light"/>
                <a:ea typeface="Raleway Light"/>
                <a:cs typeface="Raleway Light"/>
                <a:sym typeface="Raleway Light"/>
              </a:rPr>
              <a:t>Els marcadors es podran categoritzar.</a:t>
            </a:r>
            <a:endParaRPr sz="1900">
              <a:solidFill>
                <a:schemeClr val="dk2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492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900"/>
              <a:buFont typeface="Raleway Light"/>
              <a:buChar char="○"/>
            </a:pPr>
            <a:r>
              <a:rPr lang="en" sz="19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rPr>
              <a:t>Les coordenades del nou marcador vindran determinades per un punt determinat del mapa, o bé per la ubicació actual de l’usuari.</a:t>
            </a:r>
            <a:endParaRPr sz="19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6"/>
          <p:cNvSpPr txBox="1"/>
          <p:nvPr>
            <p:ph type="title"/>
          </p:nvPr>
        </p:nvSpPr>
        <p:spPr>
          <a:xfrm>
            <a:off x="617200" y="434575"/>
            <a:ext cx="6866100" cy="85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Calendarització</a:t>
            </a:r>
            <a:endParaRPr sz="3600">
              <a:solidFill>
                <a:srgbClr val="0000FF"/>
              </a:solidFill>
            </a:endParaRPr>
          </a:p>
        </p:txBody>
      </p:sp>
      <p:sp>
        <p:nvSpPr>
          <p:cNvPr id="175" name="Google Shape;175;p26"/>
          <p:cNvSpPr txBox="1"/>
          <p:nvPr>
            <p:ph idx="12" type="sldNum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76" name="Google Shape;176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92800" y="0"/>
            <a:ext cx="1251200" cy="125120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26"/>
          <p:cNvSpPr txBox="1"/>
          <p:nvPr/>
        </p:nvSpPr>
        <p:spPr>
          <a:xfrm>
            <a:off x="3312275" y="1098800"/>
            <a:ext cx="5435400" cy="3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00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ts val="1800"/>
              <a:buFont typeface="Raleway"/>
              <a:buChar char="●"/>
            </a:pPr>
            <a:r>
              <a:rPr b="1" lang="en" sz="1800">
                <a:solidFill>
                  <a:srgbClr val="0000FF"/>
                </a:solidFill>
                <a:latin typeface="Raleway"/>
                <a:ea typeface="Raleway"/>
                <a:cs typeface="Raleway"/>
                <a:sym typeface="Raleway"/>
              </a:rPr>
              <a:t>Sprint 1</a:t>
            </a:r>
            <a:endParaRPr b="1" sz="1800">
              <a:solidFill>
                <a:srgbClr val="0000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○"/>
            </a:pPr>
            <a:r>
              <a:rPr lang="en"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rPr>
              <a:t>Entrega del primer document, definició de layouts i estils.</a:t>
            </a:r>
            <a:endParaRPr sz="18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Font typeface="Raleway"/>
              <a:buChar char="●"/>
            </a:pPr>
            <a:r>
              <a:rPr b="1" lang="en" sz="1800">
                <a:solidFill>
                  <a:srgbClr val="0000FF"/>
                </a:solidFill>
                <a:latin typeface="Raleway"/>
                <a:ea typeface="Raleway"/>
                <a:cs typeface="Raleway"/>
                <a:sym typeface="Raleway"/>
              </a:rPr>
              <a:t>Sprint 2</a:t>
            </a:r>
            <a:endParaRPr b="1" sz="1800">
              <a:solidFill>
                <a:srgbClr val="0000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○"/>
            </a:pPr>
            <a:r>
              <a:rPr lang="en"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rPr>
              <a:t>Integració de Google Maps. Creació de marcadors amb imatges de la càmera.</a:t>
            </a:r>
            <a:endParaRPr sz="18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○"/>
            </a:pPr>
            <a:r>
              <a:rPr lang="en"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rPr>
              <a:t>RecyclerView amb llistat de marcadors i filtres.</a:t>
            </a:r>
            <a:endParaRPr sz="18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</p:txBody>
      </p:sp>
      <p:pic>
        <p:nvPicPr>
          <p:cNvPr id="178" name="Google Shape;178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15989" y="1251200"/>
            <a:ext cx="1941683" cy="143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16000" y="2829100"/>
            <a:ext cx="1941676" cy="14354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7"/>
          <p:cNvSpPr txBox="1"/>
          <p:nvPr>
            <p:ph type="title"/>
          </p:nvPr>
        </p:nvSpPr>
        <p:spPr>
          <a:xfrm>
            <a:off x="617200" y="434575"/>
            <a:ext cx="6866100" cy="85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Calendarització</a:t>
            </a:r>
            <a:endParaRPr sz="3600">
              <a:solidFill>
                <a:srgbClr val="0000FF"/>
              </a:solidFill>
            </a:endParaRPr>
          </a:p>
        </p:txBody>
      </p:sp>
      <p:sp>
        <p:nvSpPr>
          <p:cNvPr id="185" name="Google Shape;185;p27"/>
          <p:cNvSpPr txBox="1"/>
          <p:nvPr>
            <p:ph idx="12" type="sldNum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86" name="Google Shape;186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92800" y="0"/>
            <a:ext cx="1251200" cy="1251200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27"/>
          <p:cNvSpPr txBox="1"/>
          <p:nvPr/>
        </p:nvSpPr>
        <p:spPr>
          <a:xfrm>
            <a:off x="3312275" y="1098800"/>
            <a:ext cx="5435400" cy="3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00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ts val="1800"/>
              <a:buFont typeface="Raleway"/>
              <a:buChar char="●"/>
            </a:pPr>
            <a:r>
              <a:rPr b="1" lang="en" sz="1800">
                <a:solidFill>
                  <a:srgbClr val="0000FF"/>
                </a:solidFill>
                <a:latin typeface="Raleway"/>
                <a:ea typeface="Raleway"/>
                <a:cs typeface="Raleway"/>
                <a:sym typeface="Raleway"/>
              </a:rPr>
              <a:t>Sprint 3</a:t>
            </a:r>
            <a:endParaRPr b="1" sz="1800">
              <a:solidFill>
                <a:srgbClr val="0000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Light"/>
              <a:buChar char="○"/>
            </a:pPr>
            <a:r>
              <a:rPr lang="en" sz="1800">
                <a:solidFill>
                  <a:schemeClr val="dk2"/>
                </a:solidFill>
                <a:latin typeface="Raleway Light"/>
                <a:ea typeface="Raleway Light"/>
                <a:cs typeface="Raleway Light"/>
                <a:sym typeface="Raleway Light"/>
              </a:rPr>
              <a:t>Integració de persistència de dades. Autenticació d’usuaris.</a:t>
            </a:r>
            <a:endParaRPr b="1" sz="1800">
              <a:solidFill>
                <a:srgbClr val="0000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aleway Light"/>
              <a:buChar char="○"/>
            </a:pPr>
            <a:r>
              <a:rPr lang="en" sz="1800">
                <a:solidFill>
                  <a:schemeClr val="dk2"/>
                </a:solidFill>
                <a:latin typeface="Raleway Light"/>
                <a:ea typeface="Raleway Light"/>
                <a:cs typeface="Raleway Light"/>
                <a:sym typeface="Raleway Light"/>
              </a:rPr>
              <a:t>Entrega final i examen</a:t>
            </a:r>
            <a:endParaRPr b="1" sz="1800">
              <a:solidFill>
                <a:srgbClr val="0000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pic>
        <p:nvPicPr>
          <p:cNvPr id="188" name="Google Shape;188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15989" y="1251200"/>
            <a:ext cx="1941683" cy="143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16000" y="2829100"/>
            <a:ext cx="1941676" cy="14354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8"/>
          <p:cNvSpPr txBox="1"/>
          <p:nvPr>
            <p:ph type="title"/>
          </p:nvPr>
        </p:nvSpPr>
        <p:spPr>
          <a:xfrm>
            <a:off x="617200" y="434575"/>
            <a:ext cx="6866100" cy="85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Entrega sprint 1</a:t>
            </a:r>
            <a:endParaRPr sz="3400"/>
          </a:p>
        </p:txBody>
      </p:sp>
      <p:sp>
        <p:nvSpPr>
          <p:cNvPr id="195" name="Google Shape;195;p28"/>
          <p:cNvSpPr txBox="1"/>
          <p:nvPr>
            <p:ph idx="12" type="sldNum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96" name="Google Shape;196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92800" y="0"/>
            <a:ext cx="1251200" cy="1251200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28"/>
          <p:cNvSpPr txBox="1"/>
          <p:nvPr/>
        </p:nvSpPr>
        <p:spPr>
          <a:xfrm>
            <a:off x="693400" y="1320625"/>
            <a:ext cx="7713600" cy="32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ts val="1900"/>
              <a:buFont typeface="Raleway"/>
              <a:buChar char="●"/>
            </a:pPr>
            <a:r>
              <a:rPr b="1" lang="en" sz="1900">
                <a:solidFill>
                  <a:srgbClr val="0000FF"/>
                </a:solidFill>
                <a:latin typeface="Raleway"/>
                <a:ea typeface="Raleway"/>
                <a:cs typeface="Raleway"/>
                <a:sym typeface="Raleway"/>
              </a:rPr>
              <a:t>Presentació de la idea (document) 27/01</a:t>
            </a:r>
            <a:endParaRPr b="1" sz="1900">
              <a:solidFill>
                <a:srgbClr val="0000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Raleway Light"/>
              <a:buChar char="○"/>
            </a:pPr>
            <a:r>
              <a:rPr lang="en" sz="17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rPr>
              <a:t>Temàtica de l’app</a:t>
            </a:r>
            <a:endParaRPr sz="17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Raleway Light"/>
              <a:buChar char="○"/>
            </a:pPr>
            <a:r>
              <a:rPr lang="en" sz="17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rPr>
              <a:t>Icona</a:t>
            </a:r>
            <a:endParaRPr sz="17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Raleway Light"/>
              <a:buChar char="○"/>
            </a:pPr>
            <a:r>
              <a:rPr lang="en" sz="17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rPr>
              <a:t>Paleta de colors</a:t>
            </a:r>
            <a:endParaRPr sz="17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Raleway Light"/>
              <a:buChar char="○"/>
            </a:pPr>
            <a:r>
              <a:rPr lang="en" sz="17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rPr>
              <a:t>Typographies (si hi ha)</a:t>
            </a:r>
            <a:endParaRPr sz="17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Raleway Light"/>
              <a:buChar char="○"/>
            </a:pPr>
            <a:r>
              <a:rPr lang="en" sz="17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rPr>
              <a:t>Wireframes</a:t>
            </a:r>
            <a:endParaRPr sz="17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700"/>
              <a:buFont typeface="Raleway Light"/>
              <a:buChar char="○"/>
            </a:pPr>
            <a:r>
              <a:rPr lang="en" sz="17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rPr>
              <a:t>Imatges utilitzades per l’app</a:t>
            </a:r>
            <a:endParaRPr b="1" sz="1900">
              <a:solidFill>
                <a:srgbClr val="666666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900">
              <a:solidFill>
                <a:schemeClr val="dk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2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9"/>
          <p:cNvSpPr txBox="1"/>
          <p:nvPr>
            <p:ph type="title"/>
          </p:nvPr>
        </p:nvSpPr>
        <p:spPr>
          <a:xfrm>
            <a:off x="617200" y="434575"/>
            <a:ext cx="6866100" cy="85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Entrega</a:t>
            </a:r>
            <a:r>
              <a:rPr lang="en" sz="3400"/>
              <a:t> sprint 2</a:t>
            </a:r>
            <a:endParaRPr sz="3400"/>
          </a:p>
        </p:txBody>
      </p:sp>
      <p:sp>
        <p:nvSpPr>
          <p:cNvPr id="203" name="Google Shape;203;p29"/>
          <p:cNvSpPr txBox="1"/>
          <p:nvPr>
            <p:ph idx="12" type="sldNum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04" name="Google Shape;204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92800" y="0"/>
            <a:ext cx="1251200" cy="1251200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29"/>
          <p:cNvSpPr txBox="1"/>
          <p:nvPr/>
        </p:nvSpPr>
        <p:spPr>
          <a:xfrm>
            <a:off x="693400" y="1320625"/>
            <a:ext cx="7713600" cy="32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ts val="1900"/>
              <a:buFont typeface="Raleway"/>
              <a:buChar char="●"/>
            </a:pPr>
            <a:r>
              <a:rPr b="1" lang="en" sz="1900">
                <a:solidFill>
                  <a:srgbClr val="0000FF"/>
                </a:solidFill>
                <a:latin typeface="Raleway"/>
                <a:ea typeface="Raleway"/>
                <a:cs typeface="Raleway"/>
                <a:sym typeface="Raleway"/>
              </a:rPr>
              <a:t>1er prototip 15</a:t>
            </a:r>
            <a:r>
              <a:rPr b="1" lang="en" sz="1900">
                <a:solidFill>
                  <a:srgbClr val="0000FF"/>
                </a:solidFill>
                <a:latin typeface="Raleway"/>
                <a:ea typeface="Raleway"/>
                <a:cs typeface="Raleway"/>
                <a:sym typeface="Raleway"/>
              </a:rPr>
              <a:t>/02</a:t>
            </a:r>
            <a:endParaRPr b="1" sz="1900">
              <a:solidFill>
                <a:srgbClr val="0000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92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Raleway Light"/>
              <a:buChar char="○"/>
            </a:pPr>
            <a:r>
              <a:rPr lang="en" sz="1900">
                <a:solidFill>
                  <a:schemeClr val="dk2"/>
                </a:solidFill>
                <a:latin typeface="Raleway Light"/>
                <a:ea typeface="Raleway Light"/>
                <a:cs typeface="Raleway Light"/>
                <a:sym typeface="Raleway Light"/>
              </a:rPr>
              <a:t>App amb les següents funcionalitats:</a:t>
            </a:r>
            <a:endParaRPr sz="1900">
              <a:solidFill>
                <a:schemeClr val="dk2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4925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Raleway Light"/>
              <a:buChar char="■"/>
            </a:pPr>
            <a:r>
              <a:rPr lang="en" sz="1900">
                <a:solidFill>
                  <a:schemeClr val="dk2"/>
                </a:solidFill>
                <a:latin typeface="Raleway Light"/>
                <a:ea typeface="Raleway Light"/>
                <a:cs typeface="Raleway Light"/>
                <a:sym typeface="Raleway Light"/>
              </a:rPr>
              <a:t>Mapa amb geolocalització i marcadors.</a:t>
            </a:r>
            <a:endParaRPr sz="1900">
              <a:solidFill>
                <a:schemeClr val="dk2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4925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Raleway Light"/>
              <a:buChar char="■"/>
            </a:pPr>
            <a:r>
              <a:rPr lang="en" sz="1900">
                <a:solidFill>
                  <a:schemeClr val="dk2"/>
                </a:solidFill>
                <a:latin typeface="Raleway Light"/>
                <a:ea typeface="Raleway Light"/>
                <a:cs typeface="Raleway Light"/>
                <a:sym typeface="Raleway Light"/>
              </a:rPr>
              <a:t>Llistat de marcadors en un RecyclerView</a:t>
            </a:r>
            <a:endParaRPr sz="1900">
              <a:solidFill>
                <a:schemeClr val="dk2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4925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Raleway Light"/>
              <a:buChar char="■"/>
            </a:pPr>
            <a:r>
              <a:rPr lang="en" sz="1900">
                <a:solidFill>
                  <a:schemeClr val="dk2"/>
                </a:solidFill>
                <a:latin typeface="Raleway Light"/>
                <a:ea typeface="Raleway Light"/>
                <a:cs typeface="Raleway Light"/>
                <a:sym typeface="Raleway Light"/>
              </a:rPr>
              <a:t>Pantalla des d’on afegir nous marcadors amb accés a càmera per afegir fotos.</a:t>
            </a:r>
            <a:endParaRPr sz="1900">
              <a:solidFill>
                <a:schemeClr val="dk2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4925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Raleway Light"/>
              <a:buChar char="■"/>
            </a:pPr>
            <a:r>
              <a:rPr lang="en" sz="1900">
                <a:solidFill>
                  <a:schemeClr val="dk2"/>
                </a:solidFill>
                <a:latin typeface="Raleway Light"/>
                <a:ea typeface="Raleway Light"/>
                <a:cs typeface="Raleway Light"/>
                <a:sym typeface="Raleway Light"/>
              </a:rPr>
              <a:t>Pantalla des d’on poder modificar la informació d’un marcador.</a:t>
            </a:r>
            <a:endParaRPr sz="1900">
              <a:solidFill>
                <a:schemeClr val="dk2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900">
              <a:solidFill>
                <a:schemeClr val="dk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2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0"/>
          <p:cNvSpPr txBox="1"/>
          <p:nvPr>
            <p:ph type="title"/>
          </p:nvPr>
        </p:nvSpPr>
        <p:spPr>
          <a:xfrm>
            <a:off x="617200" y="434575"/>
            <a:ext cx="6866100" cy="85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Entrega sprint 3</a:t>
            </a:r>
            <a:endParaRPr sz="3400"/>
          </a:p>
        </p:txBody>
      </p:sp>
      <p:sp>
        <p:nvSpPr>
          <p:cNvPr id="211" name="Google Shape;211;p30"/>
          <p:cNvSpPr txBox="1"/>
          <p:nvPr>
            <p:ph idx="12" type="sldNum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12" name="Google Shape;212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92800" y="0"/>
            <a:ext cx="1251200" cy="1251200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30"/>
          <p:cNvSpPr txBox="1"/>
          <p:nvPr/>
        </p:nvSpPr>
        <p:spPr>
          <a:xfrm>
            <a:off x="693400" y="1320625"/>
            <a:ext cx="7713600" cy="32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ts val="1900"/>
              <a:buFont typeface="Raleway"/>
              <a:buChar char="●"/>
            </a:pPr>
            <a:r>
              <a:rPr b="1" lang="en" sz="1900">
                <a:solidFill>
                  <a:srgbClr val="0000FF"/>
                </a:solidFill>
                <a:latin typeface="Raleway"/>
                <a:ea typeface="Raleway"/>
                <a:cs typeface="Raleway"/>
                <a:sym typeface="Raleway"/>
              </a:rPr>
              <a:t>Producte final</a:t>
            </a:r>
            <a:r>
              <a:rPr b="1" lang="en" sz="1900">
                <a:solidFill>
                  <a:srgbClr val="0000FF"/>
                </a:solidFill>
                <a:latin typeface="Raleway"/>
                <a:ea typeface="Raleway"/>
                <a:cs typeface="Raleway"/>
                <a:sym typeface="Raleway"/>
              </a:rPr>
              <a:t> 01/03</a:t>
            </a:r>
            <a:endParaRPr b="1" sz="1900">
              <a:solidFill>
                <a:srgbClr val="0000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492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Raleway Light"/>
              <a:buChar char="○"/>
            </a:pPr>
            <a:r>
              <a:rPr lang="en" sz="1900">
                <a:solidFill>
                  <a:schemeClr val="dk2"/>
                </a:solidFill>
                <a:latin typeface="Raleway Light"/>
                <a:ea typeface="Raleway Light"/>
                <a:cs typeface="Raleway Light"/>
                <a:sym typeface="Raleway Light"/>
              </a:rPr>
              <a:t>Aplicació acabada (publicada a Google Play)</a:t>
            </a:r>
            <a:endParaRPr sz="1900">
              <a:solidFill>
                <a:schemeClr val="dk2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492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Raleway Light"/>
              <a:buChar char="○"/>
            </a:pPr>
            <a:r>
              <a:rPr lang="en" sz="1900">
                <a:solidFill>
                  <a:schemeClr val="dk2"/>
                </a:solidFill>
                <a:latin typeface="Raleway Light"/>
                <a:ea typeface="Raleway Light"/>
                <a:cs typeface="Raleway Light"/>
                <a:sym typeface="Raleway Light"/>
              </a:rPr>
              <a:t>Documentació amb:</a:t>
            </a:r>
            <a:endParaRPr sz="1900">
              <a:solidFill>
                <a:schemeClr val="dk2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4925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Raleway Light"/>
              <a:buChar char="■"/>
            </a:pPr>
            <a:r>
              <a:rPr lang="en" sz="1700">
                <a:solidFill>
                  <a:schemeClr val="dk2"/>
                </a:solidFill>
                <a:latin typeface="Raleway Light"/>
                <a:ea typeface="Raleway Light"/>
                <a:cs typeface="Raleway Light"/>
                <a:sym typeface="Raleway Light"/>
              </a:rPr>
              <a:t>Icona</a:t>
            </a:r>
            <a:endParaRPr sz="1700">
              <a:solidFill>
                <a:schemeClr val="dk2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3655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aleway Light"/>
              <a:buChar char="■"/>
            </a:pPr>
            <a:r>
              <a:rPr lang="en" sz="1700">
                <a:solidFill>
                  <a:schemeClr val="dk2"/>
                </a:solidFill>
                <a:latin typeface="Raleway Light"/>
                <a:ea typeface="Raleway Light"/>
                <a:cs typeface="Raleway Light"/>
                <a:sym typeface="Raleway Light"/>
              </a:rPr>
              <a:t>Paleta de colors</a:t>
            </a:r>
            <a:endParaRPr sz="1700">
              <a:solidFill>
                <a:schemeClr val="dk2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3655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aleway Light"/>
              <a:buChar char="■"/>
            </a:pPr>
            <a:r>
              <a:rPr lang="en" sz="1700">
                <a:solidFill>
                  <a:schemeClr val="dk2"/>
                </a:solidFill>
                <a:latin typeface="Raleway Light"/>
                <a:ea typeface="Raleway Light"/>
                <a:cs typeface="Raleway Light"/>
                <a:sym typeface="Raleway Light"/>
              </a:rPr>
              <a:t>Typographies (si hi ha)</a:t>
            </a:r>
            <a:endParaRPr sz="1700">
              <a:solidFill>
                <a:schemeClr val="dk2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3655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aleway Light"/>
              <a:buChar char="■"/>
            </a:pPr>
            <a:r>
              <a:rPr lang="en" sz="1700">
                <a:solidFill>
                  <a:schemeClr val="dk2"/>
                </a:solidFill>
                <a:latin typeface="Raleway Light"/>
                <a:ea typeface="Raleway Light"/>
                <a:cs typeface="Raleway Light"/>
                <a:sym typeface="Raleway Light"/>
              </a:rPr>
              <a:t>Wireframes</a:t>
            </a:r>
            <a:endParaRPr sz="1700">
              <a:solidFill>
                <a:schemeClr val="dk2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3655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aleway Light"/>
              <a:buChar char="■"/>
            </a:pPr>
            <a:r>
              <a:rPr lang="en" sz="1700">
                <a:solidFill>
                  <a:schemeClr val="dk2"/>
                </a:solidFill>
                <a:latin typeface="Raleway Light"/>
                <a:ea typeface="Raleway Light"/>
                <a:cs typeface="Raleway Light"/>
                <a:sym typeface="Raleway Light"/>
              </a:rPr>
              <a:t>Imatges utilitzades per l’app</a:t>
            </a:r>
            <a:endParaRPr sz="1700">
              <a:solidFill>
                <a:schemeClr val="dk2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36550" lvl="2" marL="1371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aleway Light"/>
              <a:buChar char="■"/>
            </a:pPr>
            <a:r>
              <a:rPr lang="en" sz="1700">
                <a:solidFill>
                  <a:schemeClr val="dk2"/>
                </a:solidFill>
                <a:latin typeface="Raleway Light"/>
                <a:ea typeface="Raleway Light"/>
                <a:cs typeface="Raleway Light"/>
                <a:sym typeface="Raleway Light"/>
              </a:rPr>
              <a:t>Detall de funcionalitats implementades</a:t>
            </a:r>
            <a:endParaRPr sz="1700">
              <a:solidFill>
                <a:schemeClr val="dk2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1900">
              <a:solidFill>
                <a:schemeClr val="dk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2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title"/>
          </p:nvPr>
        </p:nvSpPr>
        <p:spPr>
          <a:xfrm>
            <a:off x="617200" y="434575"/>
            <a:ext cx="6866100" cy="85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Producte final</a:t>
            </a:r>
            <a:endParaRPr sz="3600">
              <a:solidFill>
                <a:srgbClr val="0000FF"/>
              </a:solidFill>
            </a:endParaRPr>
          </a:p>
        </p:txBody>
      </p:sp>
      <p:sp>
        <p:nvSpPr>
          <p:cNvPr id="67" name="Google Shape;67;p13"/>
          <p:cNvSpPr txBox="1"/>
          <p:nvPr>
            <p:ph idx="12" type="sldNum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68" name="Google Shape;6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92800" y="0"/>
            <a:ext cx="1251200" cy="12512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3"/>
          <p:cNvSpPr txBox="1"/>
          <p:nvPr/>
        </p:nvSpPr>
        <p:spPr>
          <a:xfrm>
            <a:off x="693400" y="1320625"/>
            <a:ext cx="7713600" cy="3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ts val="2100"/>
              <a:buFont typeface="Raleway Light"/>
              <a:buChar char="●"/>
            </a:pPr>
            <a:r>
              <a:rPr lang="en" sz="21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rPr>
              <a:t>Al final del projecte, has de tenir una aplicació que mostri certa informació ubicada a un mapa.</a:t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100"/>
              <a:buFont typeface="Raleway Light"/>
              <a:buChar char="●"/>
            </a:pPr>
            <a:r>
              <a:rPr lang="en" sz="21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rPr>
              <a:t>L’app ha de poder accedir a la càmera i a les imatges emmagatzemades al dispositiu.</a:t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100"/>
              <a:buFont typeface="Raleway Light"/>
              <a:buChar char="●"/>
            </a:pPr>
            <a:r>
              <a:rPr lang="en" sz="2100">
                <a:solidFill>
                  <a:schemeClr val="dk2"/>
                </a:solidFill>
                <a:latin typeface="Raleway Light"/>
                <a:ea typeface="Raleway Light"/>
                <a:cs typeface="Raleway Light"/>
                <a:sym typeface="Raleway Light"/>
              </a:rPr>
              <a:t>La navegació entre les diverses pantalles de l’aplicació es farà utilitzant un Navigation Component, un Navigation Drawer o un Bottom Navigation View.</a:t>
            </a:r>
            <a:endParaRPr sz="2100">
              <a:solidFill>
                <a:schemeClr val="dk2"/>
              </a:solidFill>
              <a:latin typeface="Raleway Light"/>
              <a:ea typeface="Raleway Light"/>
              <a:cs typeface="Raleway Light"/>
              <a:sym typeface="Raleway Ligh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1"/>
          <p:cNvSpPr txBox="1"/>
          <p:nvPr>
            <p:ph type="title"/>
          </p:nvPr>
        </p:nvSpPr>
        <p:spPr>
          <a:xfrm>
            <a:off x="617200" y="434575"/>
            <a:ext cx="6866100" cy="85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Avaluació</a:t>
            </a:r>
            <a:endParaRPr sz="3600">
              <a:solidFill>
                <a:srgbClr val="0000FF"/>
              </a:solidFill>
            </a:endParaRPr>
          </a:p>
        </p:txBody>
      </p:sp>
      <p:sp>
        <p:nvSpPr>
          <p:cNvPr id="219" name="Google Shape;219;p31"/>
          <p:cNvSpPr txBox="1"/>
          <p:nvPr>
            <p:ph idx="12" type="sldNum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20" name="Google Shape;220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92800" y="0"/>
            <a:ext cx="1251200" cy="1251200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Google Shape;221;p31"/>
          <p:cNvSpPr txBox="1"/>
          <p:nvPr/>
        </p:nvSpPr>
        <p:spPr>
          <a:xfrm>
            <a:off x="693400" y="1320625"/>
            <a:ext cx="7713600" cy="28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ts val="2100"/>
              <a:buFont typeface="Raleway Light"/>
              <a:buChar char="●"/>
            </a:pPr>
            <a:r>
              <a:rPr lang="en" sz="21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rPr>
              <a:t>La nota del projecte es divideix en els següents apartats:</a:t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619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00"/>
              <a:buFont typeface="Raleway"/>
              <a:buChar char="○"/>
            </a:pPr>
            <a:r>
              <a:rPr b="1" lang="en" sz="2100">
                <a:solidFill>
                  <a:srgbClr val="666666"/>
                </a:solidFill>
                <a:latin typeface="Raleway"/>
                <a:ea typeface="Raleway"/>
                <a:cs typeface="Raleway"/>
                <a:sym typeface="Raleway"/>
              </a:rPr>
              <a:t>70% Producte final</a:t>
            </a:r>
            <a:endParaRPr b="1" sz="2100">
              <a:solidFill>
                <a:srgbClr val="666666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619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00"/>
              <a:buFont typeface="Raleway"/>
              <a:buChar char="○"/>
            </a:pPr>
            <a:r>
              <a:rPr b="1" lang="en" sz="2100">
                <a:solidFill>
                  <a:srgbClr val="666666"/>
                </a:solidFill>
                <a:latin typeface="Raleway"/>
                <a:ea typeface="Raleway"/>
                <a:cs typeface="Raleway"/>
                <a:sym typeface="Raleway"/>
              </a:rPr>
              <a:t>15% Documentació</a:t>
            </a:r>
            <a:endParaRPr b="1" sz="2100">
              <a:solidFill>
                <a:srgbClr val="666666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619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00"/>
              <a:buFont typeface="Raleway"/>
              <a:buChar char="○"/>
            </a:pPr>
            <a:r>
              <a:rPr b="1" lang="en" sz="2100">
                <a:solidFill>
                  <a:srgbClr val="666666"/>
                </a:solidFill>
                <a:latin typeface="Raleway"/>
                <a:ea typeface="Raleway"/>
                <a:cs typeface="Raleway"/>
                <a:sym typeface="Raleway"/>
              </a:rPr>
              <a:t>15% Sprint reviews</a:t>
            </a:r>
            <a:endParaRPr b="1" sz="2100">
              <a:solidFill>
                <a:srgbClr val="666666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2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2"/>
          <p:cNvSpPr txBox="1"/>
          <p:nvPr>
            <p:ph type="title"/>
          </p:nvPr>
        </p:nvSpPr>
        <p:spPr>
          <a:xfrm>
            <a:off x="617200" y="434575"/>
            <a:ext cx="6866100" cy="85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Unitats formatives</a:t>
            </a:r>
            <a:endParaRPr sz="3600">
              <a:solidFill>
                <a:srgbClr val="0000FF"/>
              </a:solidFill>
            </a:endParaRPr>
          </a:p>
        </p:txBody>
      </p:sp>
      <p:sp>
        <p:nvSpPr>
          <p:cNvPr id="227" name="Google Shape;227;p32"/>
          <p:cNvSpPr txBox="1"/>
          <p:nvPr>
            <p:ph idx="12" type="sldNum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28" name="Google Shape;228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92800" y="0"/>
            <a:ext cx="1251200" cy="1251200"/>
          </a:xfrm>
          <a:prstGeom prst="rect">
            <a:avLst/>
          </a:prstGeom>
          <a:noFill/>
          <a:ln>
            <a:noFill/>
          </a:ln>
        </p:spPr>
      </p:pic>
      <p:sp>
        <p:nvSpPr>
          <p:cNvPr id="229" name="Google Shape;229;p32"/>
          <p:cNvSpPr txBox="1"/>
          <p:nvPr/>
        </p:nvSpPr>
        <p:spPr>
          <a:xfrm>
            <a:off x="715200" y="1164300"/>
            <a:ext cx="7713600" cy="334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rgbClr val="0000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ts val="2100"/>
              <a:buFont typeface="Raleway Light"/>
              <a:buChar char="●"/>
            </a:pPr>
            <a:r>
              <a:rPr b="1" lang="en" sz="2100">
                <a:solidFill>
                  <a:srgbClr val="0000FF"/>
                </a:solidFill>
                <a:latin typeface="Raleway"/>
                <a:ea typeface="Raleway"/>
                <a:cs typeface="Raleway"/>
                <a:sym typeface="Raleway"/>
              </a:rPr>
              <a:t>M7 UF1</a:t>
            </a:r>
            <a:endParaRPr b="1" sz="2100">
              <a:solidFill>
                <a:srgbClr val="0000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100"/>
              <a:buFont typeface="Raleway"/>
              <a:buChar char="●"/>
            </a:pPr>
            <a:r>
              <a:rPr b="1" lang="en" sz="2100">
                <a:solidFill>
                  <a:srgbClr val="0000FF"/>
                </a:solidFill>
                <a:latin typeface="Raleway"/>
                <a:ea typeface="Raleway"/>
                <a:cs typeface="Raleway"/>
                <a:sym typeface="Raleway"/>
              </a:rPr>
              <a:t>M8 UF2</a:t>
            </a:r>
            <a:endParaRPr b="1" sz="2100">
              <a:solidFill>
                <a:srgbClr val="0000FF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2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3"/>
          <p:cNvSpPr txBox="1"/>
          <p:nvPr>
            <p:ph type="title"/>
          </p:nvPr>
        </p:nvSpPr>
        <p:spPr>
          <a:xfrm>
            <a:off x="617200" y="434575"/>
            <a:ext cx="6866100" cy="85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/>
              <a:t>Temes tractats en aquest projecte</a:t>
            </a:r>
            <a:endParaRPr sz="3100">
              <a:solidFill>
                <a:srgbClr val="0000FF"/>
              </a:solidFill>
            </a:endParaRPr>
          </a:p>
        </p:txBody>
      </p:sp>
      <p:sp>
        <p:nvSpPr>
          <p:cNvPr id="235" name="Google Shape;235;p33"/>
          <p:cNvSpPr txBox="1"/>
          <p:nvPr>
            <p:ph idx="12" type="sldNum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36" name="Google Shape;236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92800" y="0"/>
            <a:ext cx="1251200" cy="1251200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Google Shape;237;p33"/>
          <p:cNvSpPr txBox="1"/>
          <p:nvPr/>
        </p:nvSpPr>
        <p:spPr>
          <a:xfrm>
            <a:off x="693400" y="1320625"/>
            <a:ext cx="7713600" cy="28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ts val="2100"/>
              <a:buFont typeface="Raleway Light"/>
              <a:buChar char="●"/>
            </a:pPr>
            <a:r>
              <a:rPr lang="en" sz="21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rPr>
              <a:t>Interface:</a:t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619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00"/>
              <a:buFont typeface="Raleway Light"/>
              <a:buChar char="○"/>
            </a:pPr>
            <a:r>
              <a:rPr lang="en" sz="21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rPr>
              <a:t>Fragments</a:t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619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00"/>
              <a:buFont typeface="Raleway Light"/>
              <a:buChar char="○"/>
            </a:pPr>
            <a:r>
              <a:rPr lang="en" sz="21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rPr>
              <a:t>RecyclerView</a:t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619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00"/>
              <a:buFont typeface="Raleway Light"/>
              <a:buChar char="○"/>
            </a:pPr>
            <a:r>
              <a:rPr lang="en" sz="21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rPr>
              <a:t>NavigationComponent / Navigation Drawer</a:t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619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00"/>
              <a:buFont typeface="Raleway Light"/>
              <a:buChar char="○"/>
            </a:pPr>
            <a:r>
              <a:rPr lang="en" sz="21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rPr>
              <a:t>ViewModel</a:t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619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00"/>
              <a:buFont typeface="Raleway Light"/>
              <a:buChar char="○"/>
            </a:pPr>
            <a:r>
              <a:rPr lang="en" sz="21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rPr>
              <a:t>LiveData/MutableLiveData</a:t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619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00"/>
              <a:buFont typeface="Raleway Light"/>
              <a:buChar char="○"/>
            </a:pPr>
            <a:r>
              <a:rPr lang="en" sz="21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rPr>
              <a:t>Glide</a:t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619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00"/>
              <a:buFont typeface="Raleway Light"/>
              <a:buChar char="○"/>
            </a:pPr>
            <a:r>
              <a:rPr lang="en" sz="21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rPr>
              <a:t>Animations</a:t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4"/>
          <p:cNvSpPr txBox="1"/>
          <p:nvPr>
            <p:ph type="title"/>
          </p:nvPr>
        </p:nvSpPr>
        <p:spPr>
          <a:xfrm>
            <a:off x="617200" y="434575"/>
            <a:ext cx="6866100" cy="85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/>
              <a:t>Temes tractats en aquest projecte</a:t>
            </a:r>
            <a:endParaRPr sz="3600"/>
          </a:p>
        </p:txBody>
      </p:sp>
      <p:sp>
        <p:nvSpPr>
          <p:cNvPr id="243" name="Google Shape;243;p34"/>
          <p:cNvSpPr txBox="1"/>
          <p:nvPr>
            <p:ph idx="12" type="sldNum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44" name="Google Shape;244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92800" y="0"/>
            <a:ext cx="1251200" cy="1251200"/>
          </a:xfrm>
          <a:prstGeom prst="rect">
            <a:avLst/>
          </a:prstGeom>
          <a:noFill/>
          <a:ln>
            <a:noFill/>
          </a:ln>
        </p:spPr>
      </p:pic>
      <p:sp>
        <p:nvSpPr>
          <p:cNvPr id="245" name="Google Shape;245;p34"/>
          <p:cNvSpPr txBox="1"/>
          <p:nvPr/>
        </p:nvSpPr>
        <p:spPr>
          <a:xfrm>
            <a:off x="693400" y="1320625"/>
            <a:ext cx="7713600" cy="28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ts val="2100"/>
              <a:buFont typeface="Raleway Light"/>
              <a:buChar char="●"/>
            </a:pPr>
            <a:r>
              <a:rPr lang="en" sz="21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rPr>
              <a:t>Android</a:t>
            </a:r>
            <a:r>
              <a:rPr lang="en" sz="21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rPr>
              <a:t>:</a:t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619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00"/>
              <a:buFont typeface="Raleway Light"/>
              <a:buChar char="○"/>
            </a:pPr>
            <a:r>
              <a:rPr lang="en" sz="21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rPr>
              <a:t>Google Maps</a:t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619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00"/>
              <a:buFont typeface="Raleway Light"/>
              <a:buChar char="○"/>
            </a:pPr>
            <a:r>
              <a:rPr lang="en" sz="21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rPr>
              <a:t>Multimèdia</a:t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619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00"/>
              <a:buFont typeface="Raleway Light"/>
              <a:buChar char="○"/>
            </a:pPr>
            <a:r>
              <a:rPr lang="en" sz="21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rPr>
              <a:t>Persistència al núvol</a:t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619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00"/>
              <a:buFont typeface="Raleway Light"/>
              <a:buChar char="○"/>
            </a:pPr>
            <a:r>
              <a:rPr lang="en" sz="21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rPr>
              <a:t>Testing</a:t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/>
          <p:nvPr>
            <p:ph type="title"/>
          </p:nvPr>
        </p:nvSpPr>
        <p:spPr>
          <a:xfrm>
            <a:off x="617200" y="434575"/>
            <a:ext cx="6866100" cy="85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Producte final</a:t>
            </a:r>
            <a:endParaRPr sz="3600">
              <a:solidFill>
                <a:srgbClr val="0000FF"/>
              </a:solidFill>
            </a:endParaRPr>
          </a:p>
        </p:txBody>
      </p:sp>
      <p:sp>
        <p:nvSpPr>
          <p:cNvPr id="75" name="Google Shape;75;p14"/>
          <p:cNvSpPr txBox="1"/>
          <p:nvPr>
            <p:ph idx="12" type="sldNum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76" name="Google Shape;7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92800" y="0"/>
            <a:ext cx="1251200" cy="12512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4"/>
          <p:cNvSpPr txBox="1"/>
          <p:nvPr/>
        </p:nvSpPr>
        <p:spPr>
          <a:xfrm>
            <a:off x="693400" y="1320625"/>
            <a:ext cx="7713600" cy="3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2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ts val="2100"/>
              <a:buFont typeface="Raleway Light"/>
              <a:buChar char="●"/>
            </a:pPr>
            <a:r>
              <a:rPr lang="en" sz="2100">
                <a:solidFill>
                  <a:schemeClr val="dk2"/>
                </a:solidFill>
                <a:latin typeface="Raleway Light"/>
                <a:ea typeface="Raleway Light"/>
                <a:cs typeface="Raleway Light"/>
                <a:sym typeface="Raleway Light"/>
              </a:rPr>
              <a:t>Les dades s’emmagatzemaràn a una base de dades al núvol.</a:t>
            </a:r>
            <a:endParaRPr sz="2100">
              <a:solidFill>
                <a:schemeClr val="dk2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100"/>
              <a:buFont typeface="Raleway Light"/>
              <a:buChar char="●"/>
            </a:pPr>
            <a:r>
              <a:rPr lang="en" sz="2100">
                <a:solidFill>
                  <a:schemeClr val="dk2"/>
                </a:solidFill>
                <a:latin typeface="Raleway Light"/>
                <a:ea typeface="Raleway Light"/>
                <a:cs typeface="Raleway Light"/>
                <a:sym typeface="Raleway Light"/>
              </a:rPr>
              <a:t>L’app tindrà un sistema de login i registre d’usuaris.</a:t>
            </a:r>
            <a:endParaRPr sz="2100">
              <a:solidFill>
                <a:schemeClr val="dk2"/>
              </a:solidFill>
              <a:latin typeface="Raleway Light"/>
              <a:ea typeface="Raleway Light"/>
              <a:cs typeface="Raleway Light"/>
              <a:sym typeface="Raleway Ligh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/>
          <p:nvPr>
            <p:ph type="title"/>
          </p:nvPr>
        </p:nvSpPr>
        <p:spPr>
          <a:xfrm>
            <a:off x="617200" y="434575"/>
            <a:ext cx="6866100" cy="85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Wireframes</a:t>
            </a:r>
            <a:endParaRPr sz="3600">
              <a:solidFill>
                <a:srgbClr val="0000FF"/>
              </a:solidFill>
            </a:endParaRPr>
          </a:p>
        </p:txBody>
      </p:sp>
      <p:sp>
        <p:nvSpPr>
          <p:cNvPr id="83" name="Google Shape;83;p15"/>
          <p:cNvSpPr txBox="1"/>
          <p:nvPr>
            <p:ph idx="12" type="sldNum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84" name="Google Shape;8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92800" y="0"/>
            <a:ext cx="1251200" cy="125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7337" y="1291975"/>
            <a:ext cx="7629325" cy="34241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/>
          <p:nvPr>
            <p:ph type="title"/>
          </p:nvPr>
        </p:nvSpPr>
        <p:spPr>
          <a:xfrm>
            <a:off x="617200" y="434575"/>
            <a:ext cx="6866100" cy="85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Wireframes</a:t>
            </a:r>
            <a:endParaRPr sz="3600">
              <a:solidFill>
                <a:srgbClr val="0000FF"/>
              </a:solidFill>
            </a:endParaRPr>
          </a:p>
        </p:txBody>
      </p:sp>
      <p:sp>
        <p:nvSpPr>
          <p:cNvPr id="91" name="Google Shape;91;p16"/>
          <p:cNvSpPr txBox="1"/>
          <p:nvPr>
            <p:ph idx="12" type="sldNum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2" name="Google Shape;9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92800" y="0"/>
            <a:ext cx="1251200" cy="125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09838" y="1113625"/>
            <a:ext cx="6524322" cy="3546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/>
          <p:nvPr>
            <p:ph type="title"/>
          </p:nvPr>
        </p:nvSpPr>
        <p:spPr>
          <a:xfrm>
            <a:off x="617200" y="434575"/>
            <a:ext cx="6866100" cy="85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Login</a:t>
            </a:r>
            <a:r>
              <a:rPr lang="en" sz="3600"/>
              <a:t> Screen</a:t>
            </a:r>
            <a:endParaRPr sz="3600">
              <a:solidFill>
                <a:srgbClr val="0000FF"/>
              </a:solidFill>
            </a:endParaRPr>
          </a:p>
        </p:txBody>
      </p:sp>
      <p:sp>
        <p:nvSpPr>
          <p:cNvPr id="99" name="Google Shape;99;p17"/>
          <p:cNvSpPr txBox="1"/>
          <p:nvPr>
            <p:ph idx="12" type="sldNum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00" name="Google Shape;10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92800" y="0"/>
            <a:ext cx="1251200" cy="1251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7"/>
          <p:cNvSpPr txBox="1"/>
          <p:nvPr/>
        </p:nvSpPr>
        <p:spPr>
          <a:xfrm>
            <a:off x="2743900" y="1320625"/>
            <a:ext cx="5663100" cy="34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ts val="2100"/>
              <a:buFont typeface="Raleway Light"/>
              <a:buChar char="●"/>
            </a:pPr>
            <a:r>
              <a:rPr lang="en" sz="21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rPr>
              <a:t>El primer fragment de l’aplicació donarà l’opció a l’usuari de fer login mitjançant email i contrasenya.</a:t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100"/>
              <a:buFont typeface="Raleway Light"/>
              <a:buChar char="●"/>
            </a:pPr>
            <a:r>
              <a:rPr lang="en" sz="2100">
                <a:solidFill>
                  <a:schemeClr val="dk2"/>
                </a:solidFill>
                <a:latin typeface="Raleway Light"/>
                <a:ea typeface="Raleway Light"/>
                <a:cs typeface="Raleway Light"/>
                <a:sym typeface="Raleway Light"/>
              </a:rPr>
              <a:t>En cas de no tenir compte a l’aplicació, l’usuari podrà registrar-se (a un altre fragment amb un formulari).</a:t>
            </a:r>
            <a:endParaRPr sz="2100">
              <a:solidFill>
                <a:schemeClr val="dk2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100"/>
              <a:buFont typeface="Raleway Light"/>
              <a:buChar char="●"/>
            </a:pPr>
            <a:r>
              <a:rPr lang="en" sz="2100">
                <a:solidFill>
                  <a:schemeClr val="dk2"/>
                </a:solidFill>
                <a:latin typeface="Raleway Light"/>
                <a:ea typeface="Raleway Light"/>
                <a:cs typeface="Raleway Light"/>
                <a:sym typeface="Raleway Light"/>
              </a:rPr>
              <a:t>També podrà fer login amb el seu compte de Google.</a:t>
            </a:r>
            <a:endParaRPr sz="2100">
              <a:solidFill>
                <a:schemeClr val="dk2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2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</p:txBody>
      </p:sp>
      <p:pic>
        <p:nvPicPr>
          <p:cNvPr id="102" name="Google Shape;102;p17"/>
          <p:cNvPicPr preferRelativeResize="0"/>
          <p:nvPr/>
        </p:nvPicPr>
        <p:blipFill rotWithShape="1">
          <a:blip r:embed="rId4">
            <a:alphaModFix/>
          </a:blip>
          <a:srcRect b="0" l="45682" r="32343" t="6898"/>
          <a:stretch/>
        </p:blipFill>
        <p:spPr>
          <a:xfrm>
            <a:off x="744144" y="1251200"/>
            <a:ext cx="1802357" cy="342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8"/>
          <p:cNvSpPr txBox="1"/>
          <p:nvPr>
            <p:ph type="title"/>
          </p:nvPr>
        </p:nvSpPr>
        <p:spPr>
          <a:xfrm>
            <a:off x="617200" y="358375"/>
            <a:ext cx="6866100" cy="85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Map</a:t>
            </a:r>
            <a:r>
              <a:rPr lang="en" sz="3600"/>
              <a:t> Screen</a:t>
            </a:r>
            <a:endParaRPr sz="3600">
              <a:solidFill>
                <a:srgbClr val="0000FF"/>
              </a:solidFill>
            </a:endParaRPr>
          </a:p>
        </p:txBody>
      </p:sp>
      <p:sp>
        <p:nvSpPr>
          <p:cNvPr id="108" name="Google Shape;108;p18"/>
          <p:cNvSpPr txBox="1"/>
          <p:nvPr>
            <p:ph idx="12" type="sldNum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09" name="Google Shape;10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92800" y="0"/>
            <a:ext cx="1251200" cy="12512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8"/>
          <p:cNvSpPr txBox="1"/>
          <p:nvPr/>
        </p:nvSpPr>
        <p:spPr>
          <a:xfrm>
            <a:off x="2743900" y="1168225"/>
            <a:ext cx="5663100" cy="34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ts val="2100"/>
              <a:buFont typeface="Raleway Light"/>
              <a:buChar char="●"/>
            </a:pPr>
            <a:r>
              <a:rPr lang="en" sz="21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rPr>
              <a:t>En aquest fragment es mostrarà un mapa de Google Maps</a:t>
            </a:r>
            <a:r>
              <a:rPr lang="en" sz="21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rPr>
              <a:t>.</a:t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100"/>
              <a:buFont typeface="Raleway Light"/>
              <a:buChar char="●"/>
            </a:pPr>
            <a:r>
              <a:rPr lang="en" sz="21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rPr>
              <a:t>Es dibuixaran sobre el mapa diversos marcadors, provinents de la base de dades.</a:t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100"/>
              <a:buFont typeface="Raleway Light"/>
              <a:buChar char="●"/>
            </a:pPr>
            <a:r>
              <a:rPr lang="en" sz="21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rPr>
              <a:t>Hi haurà un botó per afegir nous marcadors.</a:t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</p:txBody>
      </p:sp>
      <p:pic>
        <p:nvPicPr>
          <p:cNvPr id="111" name="Google Shape;111;p18"/>
          <p:cNvPicPr preferRelativeResize="0"/>
          <p:nvPr/>
        </p:nvPicPr>
        <p:blipFill rotWithShape="1">
          <a:blip r:embed="rId4">
            <a:alphaModFix/>
          </a:blip>
          <a:srcRect b="1083" l="0" r="73753" t="7833"/>
          <a:stretch/>
        </p:blipFill>
        <p:spPr>
          <a:xfrm>
            <a:off x="674225" y="1215775"/>
            <a:ext cx="1816524" cy="3427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9"/>
          <p:cNvSpPr txBox="1"/>
          <p:nvPr>
            <p:ph type="title"/>
          </p:nvPr>
        </p:nvSpPr>
        <p:spPr>
          <a:xfrm>
            <a:off x="617200" y="358375"/>
            <a:ext cx="6866100" cy="85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Marker List</a:t>
            </a:r>
            <a:r>
              <a:rPr lang="en" sz="3600"/>
              <a:t> Screen</a:t>
            </a:r>
            <a:endParaRPr sz="3600">
              <a:solidFill>
                <a:srgbClr val="0000FF"/>
              </a:solidFill>
            </a:endParaRPr>
          </a:p>
        </p:txBody>
      </p:sp>
      <p:sp>
        <p:nvSpPr>
          <p:cNvPr id="117" name="Google Shape;117;p19"/>
          <p:cNvSpPr txBox="1"/>
          <p:nvPr>
            <p:ph idx="12" type="sldNum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18" name="Google Shape;11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92800" y="0"/>
            <a:ext cx="1251200" cy="12512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9"/>
          <p:cNvSpPr txBox="1"/>
          <p:nvPr/>
        </p:nvSpPr>
        <p:spPr>
          <a:xfrm>
            <a:off x="2743900" y="1168225"/>
            <a:ext cx="5663100" cy="34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ts val="2100"/>
              <a:buFont typeface="Raleway Light"/>
              <a:buChar char="●"/>
            </a:pPr>
            <a:r>
              <a:rPr lang="en" sz="21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rPr>
              <a:t>A més de mostrar els marcadors al mapa, els podrem veure en un llistat (Recycler View).</a:t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100"/>
              <a:buFont typeface="Raleway Light"/>
              <a:buChar char="●"/>
            </a:pPr>
            <a:r>
              <a:rPr lang="en" sz="21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rPr>
              <a:t>Hi haurà un cercador per filtrar marcadors per nom o per categoria.</a:t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100"/>
              <a:buFont typeface="Raleway Light"/>
              <a:buChar char="●"/>
            </a:pPr>
            <a:r>
              <a:rPr lang="en" sz="21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rPr>
              <a:t>Hi haurà un botó per afegir nous marcadors.</a:t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</p:txBody>
      </p:sp>
      <p:pic>
        <p:nvPicPr>
          <p:cNvPr id="120" name="Google Shape;120;p19"/>
          <p:cNvPicPr preferRelativeResize="0"/>
          <p:nvPr/>
        </p:nvPicPr>
        <p:blipFill rotWithShape="1">
          <a:blip r:embed="rId4">
            <a:alphaModFix/>
          </a:blip>
          <a:srcRect b="0" l="73792" r="0" t="8155"/>
          <a:stretch/>
        </p:blipFill>
        <p:spPr>
          <a:xfrm>
            <a:off x="729975" y="1215775"/>
            <a:ext cx="1816524" cy="34608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/>
          <p:nvPr>
            <p:ph type="title"/>
          </p:nvPr>
        </p:nvSpPr>
        <p:spPr>
          <a:xfrm>
            <a:off x="617200" y="434575"/>
            <a:ext cx="6866100" cy="85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Add Marker</a:t>
            </a:r>
            <a:r>
              <a:rPr lang="en" sz="3600"/>
              <a:t> Screen</a:t>
            </a:r>
            <a:endParaRPr sz="3600">
              <a:solidFill>
                <a:srgbClr val="0000FF"/>
              </a:solidFill>
            </a:endParaRPr>
          </a:p>
        </p:txBody>
      </p:sp>
      <p:sp>
        <p:nvSpPr>
          <p:cNvPr id="126" name="Google Shape;126;p20"/>
          <p:cNvSpPr txBox="1"/>
          <p:nvPr>
            <p:ph idx="12" type="sldNum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27" name="Google Shape;12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92800" y="0"/>
            <a:ext cx="1251200" cy="1251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20"/>
          <p:cNvSpPr txBox="1"/>
          <p:nvPr/>
        </p:nvSpPr>
        <p:spPr>
          <a:xfrm>
            <a:off x="2743900" y="1320625"/>
            <a:ext cx="5663100" cy="34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2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FF"/>
              </a:buClr>
              <a:buSzPts val="2100"/>
              <a:buFont typeface="Raleway Light"/>
              <a:buChar char="●"/>
            </a:pPr>
            <a:r>
              <a:rPr lang="en" sz="2100">
                <a:solidFill>
                  <a:schemeClr val="dk2"/>
                </a:solidFill>
                <a:latin typeface="Raleway Light"/>
                <a:ea typeface="Raleway Light"/>
                <a:cs typeface="Raleway Light"/>
                <a:sym typeface="Raleway Light"/>
              </a:rPr>
              <a:t>Des d’aquest fragment es podran crear nous marcadors</a:t>
            </a:r>
            <a:r>
              <a:rPr lang="en" sz="2100">
                <a:solidFill>
                  <a:schemeClr val="dk2"/>
                </a:solidFill>
                <a:latin typeface="Raleway Light"/>
                <a:ea typeface="Raleway Light"/>
                <a:cs typeface="Raleway Light"/>
                <a:sym typeface="Raleway Light"/>
              </a:rPr>
              <a:t>.</a:t>
            </a:r>
            <a:endParaRPr sz="2100">
              <a:solidFill>
                <a:schemeClr val="dk2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-3619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100"/>
              <a:buFont typeface="Raleway Light"/>
              <a:buChar char="●"/>
            </a:pPr>
            <a:r>
              <a:rPr lang="en" sz="2100">
                <a:solidFill>
                  <a:schemeClr val="dk2"/>
                </a:solidFill>
                <a:latin typeface="Raleway Light"/>
                <a:ea typeface="Raleway Light"/>
                <a:cs typeface="Raleway Light"/>
                <a:sym typeface="Raleway Light"/>
              </a:rPr>
              <a:t>Entre d’altres dades, es podrà afegir una imatge a través de la càmera de fotos o la galeria del dispositiu. </a:t>
            </a:r>
            <a:endParaRPr sz="2100">
              <a:solidFill>
                <a:schemeClr val="dk2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2"/>
              </a:solidFill>
              <a:latin typeface="Raleway Light"/>
              <a:ea typeface="Raleway Light"/>
              <a:cs typeface="Raleway Light"/>
              <a:sym typeface="Raleway Light"/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666666"/>
              </a:solidFill>
              <a:latin typeface="Raleway Light"/>
              <a:ea typeface="Raleway Light"/>
              <a:cs typeface="Raleway Light"/>
              <a:sym typeface="Raleway Light"/>
            </a:endParaRPr>
          </a:p>
        </p:txBody>
      </p:sp>
      <p:pic>
        <p:nvPicPr>
          <p:cNvPr id="129" name="Google Shape;129;p20"/>
          <p:cNvPicPr preferRelativeResize="0"/>
          <p:nvPr/>
        </p:nvPicPr>
        <p:blipFill rotWithShape="1">
          <a:blip r:embed="rId4">
            <a:alphaModFix/>
          </a:blip>
          <a:srcRect b="0" l="37082" r="36659" t="8742"/>
          <a:stretch/>
        </p:blipFill>
        <p:spPr>
          <a:xfrm>
            <a:off x="729975" y="1167975"/>
            <a:ext cx="1870276" cy="35336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livi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